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57" r:id="rId4"/>
    <p:sldId id="271" r:id="rId5"/>
    <p:sldId id="273" r:id="rId6"/>
    <p:sldId id="274" r:id="rId7"/>
    <p:sldId id="272" r:id="rId8"/>
    <p:sldId id="260" r:id="rId9"/>
    <p:sldId id="275" r:id="rId10"/>
    <p:sldId id="276" r:id="rId11"/>
    <p:sldId id="277" r:id="rId12"/>
    <p:sldId id="265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6" r:id="rId21"/>
    <p:sldId id="285" r:id="rId22"/>
    <p:sldId id="287" r:id="rId23"/>
    <p:sldId id="288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4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19"/>
  </p:normalViewPr>
  <p:slideViewPr>
    <p:cSldViewPr snapToGrid="0">
      <p:cViewPr>
        <p:scale>
          <a:sx n="112" d="100"/>
          <a:sy n="112" d="100"/>
        </p:scale>
        <p:origin x="6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85C9D-62B1-7849-9273-7F1F594F81C2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A03FB-EE2F-124D-A753-F3D135C4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A03FB-EE2F-124D-A753-F3D135C4C4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6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807D-7190-992F-5932-D637FA02B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5FB76-CC3A-5F9D-909B-47EDE8589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3C6BF-09CD-82A8-D897-4D9B9403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0CE92-E686-C833-CA4F-A73805317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F0257-726F-8BCF-9EF4-30EA891B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178A-36D0-3DD0-1B5D-603B737F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182E8-184B-1205-A33E-24F493F55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4C76D-32FB-345D-683A-81C3D77F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8ED63-943B-B5F5-3A1B-E731DCAC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6ED25-B915-1B3B-ACB0-2684277E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2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DCCE8-AD6E-548B-6C12-6C7AF5C1B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F5F6D-0BBF-2D96-43BD-9E302552B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A6E74-7DF3-518A-815C-2AB915506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61878-B35D-7B32-E1C7-3511716C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B8702-B4EE-3ED7-38ED-22B465A1B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2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2717-2D47-1B51-C3D7-18291DCB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CC30E-0AEC-0779-0FBB-2C2ACDB1C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3D2DE-8447-B12A-773B-39346859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05858-A48A-79D2-5E64-4F272839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A18E6-D321-EDD7-88EE-DF5AE7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EAD4-71B8-585D-4A42-D26979B4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E8555-BFDB-FB58-EB41-B79AFA33F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53C64-8C5E-119B-AEF7-963602AA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B3BD-DA21-1BC8-5886-374E6CDE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E4BF0-051B-5213-C9C3-8C5796D0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2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5E01-E138-709D-2B7F-B91EDAE3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AEFD-8373-0163-4EDA-02DFD9A7E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34EBA-D304-5A65-10DF-6BBDC1729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09186-77BF-6BB5-0AA5-222C0BA6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157AD-F011-5909-D454-77F8DEBB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24A0E-B7E2-DE6B-14DD-A60AF27D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739A-7678-A578-1F70-6393F078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AABEB-2CB4-8DA8-7AD9-279DA1AE5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ADCAE-5A3D-9EBE-F9F1-69AB135E3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EA279-7152-F63D-B313-37664FFBC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2A78A1-D1ED-3576-556E-F04CA07B9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C5585-392C-5E3D-E22B-FE1B488E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07E6E3-5A5E-F4BE-DCA4-DC73161E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F82C42-3A89-D412-D5B1-C6C2AC01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0FE9-0E80-3454-0E20-18287E96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EFD49-365A-7320-9BBB-5A301FC4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A8D3A-3E88-7183-47AD-C4638E3BF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3BBB8-20D6-DF21-0FC9-546E62DB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DD380-59F4-5832-2AFF-18B3F56D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18E44-60FC-8BB0-7C97-B0783946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1B6E-1AE4-0078-D1B6-ED2277D3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7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5A2E-E79B-BF40-F2F7-387877B5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9EEEC-7E6C-8D3E-F7BE-2F556AC86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93E97-0E2A-9E99-48FC-31DF6A711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DBA65-6E51-B1D7-A73B-A053D8E3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0837B-6143-0DE4-3CC6-884AD3F2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654F1-36C3-E94B-DD68-C15D3C6C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0E8F-6935-4C09-621A-2D0CE2BF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9886D-6799-D0EF-31CA-33E54CF04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6C7B2-00B8-F51A-6EEE-B8753BFB4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2EF2B-2B8B-08BA-B804-77101D8D6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12E3E-9E3B-4757-D501-A3A99D9C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BA638-2CEF-99D4-3F5D-D177C6EB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6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23EFEF-5CCC-C003-1E19-D414FDD9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07B0B-A6ED-12DE-06AB-DE6E64B7C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57844-338B-D11F-488A-10E1BDDAC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05229-E58D-DC48-AE24-2C1F13ECED00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1FB7F-A641-27B4-9023-0A5FDBCDD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FA670-2D76-7230-E32E-F1500DCD9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C0B14-5803-EC41-B0FA-E41E840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3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5EEA-058A-61C0-833E-9C491A685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789D9-9FBE-9AD8-E3FD-FE87488A2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ANSWER KEY AND COMMON ERRORS</a:t>
            </a:r>
          </a:p>
        </p:txBody>
      </p:sp>
    </p:spTree>
    <p:extLst>
      <p:ext uri="{BB962C8B-B14F-4D97-AF65-F5344CB8AC3E}">
        <p14:creationId xmlns:p14="http://schemas.microsoft.com/office/powerpoint/2010/main" val="425948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8B0FDE-B743-6215-818C-678F05C7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72" y="482600"/>
            <a:ext cx="8738089" cy="3446534"/>
          </a:xfrm>
          <a:prstGeom prst="rect">
            <a:avLst/>
          </a:prstGeom>
        </p:spPr>
      </p:pic>
      <p:pic>
        <p:nvPicPr>
          <p:cNvPr id="9" name="Picture 8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8B6E58D0-6EE2-5CB8-C7A0-421DFB91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45" y="2175428"/>
            <a:ext cx="6307819" cy="2393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39D3D8-E650-F3D7-EA9E-32DE25DB6748}"/>
              </a:ext>
            </a:extLst>
          </p:cNvPr>
          <p:cNvSpPr txBox="1"/>
          <p:nvPr/>
        </p:nvSpPr>
        <p:spPr>
          <a:xfrm>
            <a:off x="6239168" y="2175428"/>
            <a:ext cx="519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544FF"/>
                </a:solidFill>
                <a:cs typeface="Angsana New" panose="02020603050405020304" pitchFamily="18" charset="-34"/>
              </a:rPr>
              <a:t>Note: ?cv.glm to find out info about </a:t>
            </a:r>
            <a:r>
              <a:rPr lang="en-US" b="1" dirty="0">
                <a:solidFill>
                  <a:srgbClr val="3544FF"/>
                </a:solidFill>
                <a:cs typeface="Angsana New" panose="02020603050405020304" pitchFamily="18" charset="-34"/>
              </a:rPr>
              <a:t>returned values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19F7E-E4DA-980B-4259-F9DBFE2F3B57}"/>
              </a:ext>
            </a:extLst>
          </p:cNvPr>
          <p:cNvSpPr/>
          <p:nvPr/>
        </p:nvSpPr>
        <p:spPr>
          <a:xfrm>
            <a:off x="5682445" y="3372145"/>
            <a:ext cx="6216478" cy="797478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678713-531A-D847-0183-AC2616A85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78" y="4568861"/>
            <a:ext cx="8131176" cy="21245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65E609-C1B5-57C0-640F-12B59F278F4A}"/>
              </a:ext>
            </a:extLst>
          </p:cNvPr>
          <p:cNvSpPr/>
          <p:nvPr/>
        </p:nvSpPr>
        <p:spPr>
          <a:xfrm>
            <a:off x="5678660" y="2175428"/>
            <a:ext cx="6407831" cy="22793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7C6FA6-505A-F422-8164-63831B24C165}"/>
              </a:ext>
            </a:extLst>
          </p:cNvPr>
          <p:cNvSpPr/>
          <p:nvPr/>
        </p:nvSpPr>
        <p:spPr>
          <a:xfrm>
            <a:off x="487971" y="5937189"/>
            <a:ext cx="410777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sum(glm.fit$residual^2)/n   </a:t>
            </a:r>
            <a:r>
              <a:rPr lang="en-US" sz="1200" b="1" dirty="0">
                <a:solidFill>
                  <a:srgbClr val="3544FF"/>
                </a:solidFill>
              </a:rPr>
              <a:t>OR </a:t>
            </a:r>
            <a:r>
              <a:rPr lang="en-CA" sz="1200" dirty="0">
                <a:solidFill>
                  <a:srgbClr val="0000FF"/>
                </a:solidFill>
                <a:effectLst/>
              </a:rPr>
              <a:t>mean((glm.fit$residuals)^2)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86A8B7-DAFA-E7CF-CCB9-B5D4E1866455}"/>
              </a:ext>
            </a:extLst>
          </p:cNvPr>
          <p:cNvSpPr/>
          <p:nvPr/>
        </p:nvSpPr>
        <p:spPr>
          <a:xfrm>
            <a:off x="1045029" y="6388925"/>
            <a:ext cx="605641" cy="1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44.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FA59EC-8272-F70B-9EA1-B9779F1C6D89}"/>
              </a:ext>
            </a:extLst>
          </p:cNvPr>
          <p:cNvSpPr txBox="1"/>
          <p:nvPr/>
        </p:nvSpPr>
        <p:spPr>
          <a:xfrm>
            <a:off x="1025237" y="6324126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44.</a:t>
            </a:r>
            <a:r>
              <a:rPr lang="en-CA" sz="1200" dirty="0">
                <a:effectLst/>
              </a:rPr>
              <a:t>78815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4966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D7E69D-6B49-E8B1-D777-CBD49562E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9" y="553916"/>
            <a:ext cx="9144977" cy="2221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53B4EE-EB1D-ABA3-086A-34ACECCE71C1}"/>
              </a:ext>
            </a:extLst>
          </p:cNvPr>
          <p:cNvSpPr txBox="1"/>
          <p:nvPr/>
        </p:nvSpPr>
        <p:spPr>
          <a:xfrm>
            <a:off x="7463265" y="3791481"/>
            <a:ext cx="33725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1" dirty="0">
                <a:solidFill>
                  <a:srgbClr val="3544FF"/>
                </a:solidFill>
                <a:effectLst/>
                <a:latin typeface="Google Sans"/>
              </a:rPr>
              <a:t>Mean Squared Error measures how close a regression line is to a set of data points. </a:t>
            </a:r>
          </a:p>
          <a:p>
            <a:endParaRPr lang="en-CA" b="0" i="1" dirty="0">
              <a:solidFill>
                <a:srgbClr val="3544FF"/>
              </a:solidFill>
              <a:effectLst/>
              <a:latin typeface="Google Sans"/>
            </a:endParaRPr>
          </a:p>
          <a:p>
            <a:r>
              <a:rPr lang="en-CA" b="0" i="1" dirty="0">
                <a:solidFill>
                  <a:srgbClr val="3544FF"/>
                </a:solidFill>
                <a:effectLst/>
                <a:latin typeface="Google Sans"/>
              </a:rPr>
              <a:t>It is a risk function corresponding to the expected value of the squared error loss. </a:t>
            </a:r>
            <a:endParaRPr lang="en-US" i="1" dirty="0">
              <a:solidFill>
                <a:srgbClr val="3544FF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12F28B0-2483-F7AC-DE1E-17203F3B8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b="11395"/>
          <a:stretch/>
        </p:blipFill>
        <p:spPr bwMode="auto">
          <a:xfrm>
            <a:off x="2481943" y="2975069"/>
            <a:ext cx="4915632" cy="32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0CE65-96ED-B1EF-E69B-0FD4D3D81E54}"/>
              </a:ext>
            </a:extLst>
          </p:cNvPr>
          <p:cNvCxnSpPr>
            <a:cxnSpLocks/>
          </p:cNvCxnSpPr>
          <p:nvPr/>
        </p:nvCxnSpPr>
        <p:spPr>
          <a:xfrm flipV="1">
            <a:off x="2843764" y="4536880"/>
            <a:ext cx="4257680" cy="558141"/>
          </a:xfrm>
          <a:prstGeom prst="line">
            <a:avLst/>
          </a:prstGeom>
          <a:ln w="38100">
            <a:solidFill>
              <a:srgbClr val="354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AE6CA77-C2C2-9763-E5C4-71C2B6C8D870}"/>
              </a:ext>
            </a:extLst>
          </p:cNvPr>
          <p:cNvSpPr/>
          <p:nvPr/>
        </p:nvSpPr>
        <p:spPr>
          <a:xfrm>
            <a:off x="5865541" y="3984702"/>
            <a:ext cx="89210" cy="683942"/>
          </a:xfrm>
          <a:prstGeom prst="rightBrace">
            <a:avLst/>
          </a:prstGeom>
          <a:ln>
            <a:solidFill>
              <a:srgbClr val="354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0CFC121-E9CE-E86B-F218-A5723E3CEEE5}"/>
              </a:ext>
            </a:extLst>
          </p:cNvPr>
          <p:cNvSpPr/>
          <p:nvPr/>
        </p:nvSpPr>
        <p:spPr>
          <a:xfrm>
            <a:off x="6476327" y="4621057"/>
            <a:ext cx="89210" cy="285480"/>
          </a:xfrm>
          <a:prstGeom prst="rightBrace">
            <a:avLst/>
          </a:prstGeom>
          <a:ln>
            <a:solidFill>
              <a:srgbClr val="354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00B48C6-F76A-13F1-9254-568C2668BCEF}"/>
              </a:ext>
            </a:extLst>
          </p:cNvPr>
          <p:cNvSpPr/>
          <p:nvPr/>
        </p:nvSpPr>
        <p:spPr>
          <a:xfrm>
            <a:off x="4718848" y="3652993"/>
            <a:ext cx="89210" cy="1139724"/>
          </a:xfrm>
          <a:prstGeom prst="rightBrace">
            <a:avLst/>
          </a:prstGeom>
          <a:ln>
            <a:solidFill>
              <a:srgbClr val="354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245BA-9568-8D32-C45E-C4B3D1A6B0B9}"/>
              </a:ext>
            </a:extLst>
          </p:cNvPr>
          <p:cNvSpPr txBox="1"/>
          <p:nvPr/>
        </p:nvSpPr>
        <p:spPr>
          <a:xfrm>
            <a:off x="2843764" y="3272348"/>
            <a:ext cx="1656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544FF"/>
                </a:solidFill>
                <a:latin typeface="+mj-lt"/>
              </a:rPr>
              <a:t>Example of residuals</a:t>
            </a:r>
          </a:p>
        </p:txBody>
      </p:sp>
    </p:spTree>
    <p:extLst>
      <p:ext uri="{BB962C8B-B14F-4D97-AF65-F5344CB8AC3E}">
        <p14:creationId xmlns:p14="http://schemas.microsoft.com/office/powerpoint/2010/main" val="379199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5EEA-058A-61C0-833E-9C491A685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EB5E23-E522-65F1-DF8D-CF66E92D8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Out of 23</a:t>
            </a:r>
          </a:p>
        </p:txBody>
      </p:sp>
    </p:spTree>
    <p:extLst>
      <p:ext uri="{BB962C8B-B14F-4D97-AF65-F5344CB8AC3E}">
        <p14:creationId xmlns:p14="http://schemas.microsoft.com/office/powerpoint/2010/main" val="141699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EAF9C2-A308-5A0A-872F-A97D16C7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0" y="375138"/>
            <a:ext cx="8797829" cy="5162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25C30-793E-B4D5-2D99-81FF1CEFC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4" b="13399"/>
          <a:stretch/>
        </p:blipFill>
        <p:spPr>
          <a:xfrm>
            <a:off x="5090017" y="5810197"/>
            <a:ext cx="1282700" cy="369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D14B89-655C-E729-4910-E4F6EB586513}"/>
              </a:ext>
            </a:extLst>
          </p:cNvPr>
          <p:cNvSpPr txBox="1"/>
          <p:nvPr/>
        </p:nvSpPr>
        <p:spPr>
          <a:xfrm>
            <a:off x="6096000" y="5850179"/>
            <a:ext cx="608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544FF"/>
                </a:solidFill>
              </a:rPr>
              <a:t>18 columns, remove 3 predictors and 1 response outcome = 14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001DFD-DD29-1277-160D-6FAD8B4D4F52}"/>
              </a:ext>
            </a:extLst>
          </p:cNvPr>
          <p:cNvCxnSpPr/>
          <p:nvPr/>
        </p:nvCxnSpPr>
        <p:spPr>
          <a:xfrm flipV="1">
            <a:off x="5510151" y="5391397"/>
            <a:ext cx="221216" cy="320634"/>
          </a:xfrm>
          <a:prstGeom prst="straightConnector1">
            <a:avLst/>
          </a:prstGeom>
          <a:ln>
            <a:solidFill>
              <a:srgbClr val="354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9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F82ED04-F3FC-CF4C-77D7-3D0557AC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12" y="379092"/>
            <a:ext cx="8182150" cy="62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09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FB33E7C-42EA-EBA4-F7A4-1BCE3CF3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58" y="432334"/>
            <a:ext cx="8966103" cy="59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9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40E173-860E-CBB7-F413-C26AF699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4" y="231228"/>
            <a:ext cx="8778017" cy="6001583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0FFCD1A-3914-2499-C18A-5DCAB873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61" y="1179786"/>
            <a:ext cx="4377620" cy="4369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9BE228-70A9-EFF2-9AC8-C065B12D764A}"/>
              </a:ext>
            </a:extLst>
          </p:cNvPr>
          <p:cNvSpPr txBox="1"/>
          <p:nvPr/>
        </p:nvSpPr>
        <p:spPr>
          <a:xfrm>
            <a:off x="7625463" y="902787"/>
            <a:ext cx="2925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544FF"/>
                </a:solidFill>
              </a:rPr>
              <a:t>&gt;summary_best_sub &lt;- summary(best_sub)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851286-96A5-FCB1-4850-11A2B3207ECD}"/>
              </a:ext>
            </a:extLst>
          </p:cNvPr>
          <p:cNvSpPr/>
          <p:nvPr/>
        </p:nvSpPr>
        <p:spPr>
          <a:xfrm>
            <a:off x="7710161" y="2320895"/>
            <a:ext cx="4377620" cy="276999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B0060-8BC2-8F23-7000-E50F8210A783}"/>
              </a:ext>
            </a:extLst>
          </p:cNvPr>
          <p:cNvSpPr txBox="1"/>
          <p:nvPr/>
        </p:nvSpPr>
        <p:spPr>
          <a:xfrm>
            <a:off x="164499" y="6255916"/>
            <a:ext cx="10205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i="1" dirty="0">
                <a:latin typeface="Helvetica" pitchFamily="2" charset="0"/>
              </a:rPr>
              <a:t>Note, </a:t>
            </a:r>
            <a:r>
              <a:rPr lang="en-CA" sz="1200" i="1" dirty="0">
                <a:effectLst/>
                <a:latin typeface="Helvetica" pitchFamily="2" charset="0"/>
              </a:rPr>
              <a:t>BIC statistic generally places a heavier penalty on models with many</a:t>
            </a:r>
            <a:r>
              <a:rPr lang="en-CA" sz="1200" dirty="0">
                <a:latin typeface="Helvetica" pitchFamily="2" charset="0"/>
              </a:rPr>
              <a:t> </a:t>
            </a:r>
            <a:r>
              <a:rPr lang="en-CA" sz="1200" i="1" dirty="0">
                <a:effectLst/>
                <a:latin typeface="Helvetica" pitchFamily="2" charset="0"/>
              </a:rPr>
              <a:t>variables, and hence results in the selection of smaller models than Cp. </a:t>
            </a:r>
            <a:endParaRPr lang="en-CA" sz="1200" dirty="0">
              <a:effectLst/>
              <a:latin typeface="Helvetica" pitchFamily="2" charset="0"/>
            </a:endParaRPr>
          </a:p>
          <a:p>
            <a:pPr algn="just"/>
            <a:endParaRPr lang="en-CA" sz="1200" b="0" i="0" dirty="0">
              <a:solidFill>
                <a:srgbClr val="021B34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F7CF0-B8DB-94B2-DED3-2B89C7420E56}"/>
              </a:ext>
            </a:extLst>
          </p:cNvPr>
          <p:cNvSpPr txBox="1"/>
          <p:nvPr/>
        </p:nvSpPr>
        <p:spPr>
          <a:xfrm>
            <a:off x="4245187" y="3689131"/>
            <a:ext cx="2212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GOAL: Minimize prediction error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F6A4FE-01F6-0A4C-78E0-58AD4D7F772B}"/>
              </a:ext>
            </a:extLst>
          </p:cNvPr>
          <p:cNvCxnSpPr/>
          <p:nvPr/>
        </p:nvCxnSpPr>
        <p:spPr>
          <a:xfrm>
            <a:off x="2858814" y="3069021"/>
            <a:ext cx="1386373" cy="620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55B5E6-18F5-DB84-6A71-4871AC175ECC}"/>
              </a:ext>
            </a:extLst>
          </p:cNvPr>
          <p:cNvCxnSpPr>
            <a:cxnSpLocks/>
          </p:cNvCxnSpPr>
          <p:nvPr/>
        </p:nvCxnSpPr>
        <p:spPr>
          <a:xfrm flipV="1">
            <a:off x="2779986" y="3966130"/>
            <a:ext cx="1465201" cy="815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35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EB37BF-916E-2586-0531-8965683A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8" y="580478"/>
            <a:ext cx="7772400" cy="397219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9A0B2E-91CE-A6E6-FA60-6F9717DE4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065"/>
          <a:stretch/>
        </p:blipFill>
        <p:spPr>
          <a:xfrm>
            <a:off x="8073478" y="2179418"/>
            <a:ext cx="3570233" cy="24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C4C90C-AF62-1C55-6021-9696F8898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243" y="368972"/>
            <a:ext cx="8936420" cy="274380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6A4BFD-D3BC-D369-A505-703394FE90CA}"/>
              </a:ext>
            </a:extLst>
          </p:cNvPr>
          <p:cNvSpPr/>
          <p:nvPr/>
        </p:nvSpPr>
        <p:spPr>
          <a:xfrm>
            <a:off x="2003044" y="1122715"/>
            <a:ext cx="172597" cy="276999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55E11-25BD-69C0-C307-EB45D8EE22A4}"/>
              </a:ext>
            </a:extLst>
          </p:cNvPr>
          <p:cNvSpPr/>
          <p:nvPr/>
        </p:nvSpPr>
        <p:spPr>
          <a:xfrm>
            <a:off x="2175641" y="1463875"/>
            <a:ext cx="803219" cy="276999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8E3FF5-2463-0F57-9ED8-BEC91E0585E5}"/>
              </a:ext>
            </a:extLst>
          </p:cNvPr>
          <p:cNvSpPr/>
          <p:nvPr/>
        </p:nvSpPr>
        <p:spPr>
          <a:xfrm>
            <a:off x="6258910" y="1461131"/>
            <a:ext cx="488731" cy="276999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D74CFD-5DC5-6CAC-FF22-8E2B700ADC49}"/>
              </a:ext>
            </a:extLst>
          </p:cNvPr>
          <p:cNvSpPr/>
          <p:nvPr/>
        </p:nvSpPr>
        <p:spPr>
          <a:xfrm>
            <a:off x="2365648" y="1599630"/>
            <a:ext cx="104283" cy="276999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4925D6-C8C6-0321-4B38-462E5AE5BA9C}"/>
              </a:ext>
            </a:extLst>
          </p:cNvPr>
          <p:cNvSpPr/>
          <p:nvPr/>
        </p:nvSpPr>
        <p:spPr>
          <a:xfrm>
            <a:off x="1562429" y="2349616"/>
            <a:ext cx="803219" cy="276999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7BC9DF-1D68-204B-9CF3-ED3FA162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5" y="3248531"/>
            <a:ext cx="8822537" cy="200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39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5EEA-058A-61C0-833E-9C491A685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en-US" dirty="0"/>
              <a:t>BONUS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EB5E23-E522-65F1-DF8D-CF66E92D8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Out of 5</a:t>
            </a:r>
          </a:p>
        </p:txBody>
      </p:sp>
    </p:spTree>
    <p:extLst>
      <p:ext uri="{BB962C8B-B14F-4D97-AF65-F5344CB8AC3E}">
        <p14:creationId xmlns:p14="http://schemas.microsoft.com/office/powerpoint/2010/main" val="87988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5EEA-058A-61C0-833E-9C491A685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EB5E23-E522-65F1-DF8D-CF66E92D8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Out of 14</a:t>
            </a:r>
          </a:p>
        </p:txBody>
      </p:sp>
    </p:spTree>
    <p:extLst>
      <p:ext uri="{BB962C8B-B14F-4D97-AF65-F5344CB8AC3E}">
        <p14:creationId xmlns:p14="http://schemas.microsoft.com/office/powerpoint/2010/main" val="3539740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7C2073-A414-1D0F-87E2-C32225213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" t="3829" r="323" b="66189"/>
          <a:stretch/>
        </p:blipFill>
        <p:spPr>
          <a:xfrm>
            <a:off x="1096922" y="4234219"/>
            <a:ext cx="8684364" cy="60258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D81392-A418-CE97-ABE2-E40F79275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20" y="684267"/>
            <a:ext cx="9775506" cy="33306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772306-7DD5-2232-92B3-68A13DA86816}"/>
              </a:ext>
            </a:extLst>
          </p:cNvPr>
          <p:cNvSpPr/>
          <p:nvPr/>
        </p:nvSpPr>
        <p:spPr>
          <a:xfrm>
            <a:off x="1597741" y="4369534"/>
            <a:ext cx="2532825" cy="255018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424268E7-21E9-A787-97DA-87E8C691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48" y="5056067"/>
            <a:ext cx="7772400" cy="10011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A13C-5DC0-7745-FC97-521F7E53788B}"/>
              </a:ext>
            </a:extLst>
          </p:cNvPr>
          <p:cNvSpPr/>
          <p:nvPr/>
        </p:nvSpPr>
        <p:spPr>
          <a:xfrm>
            <a:off x="1034987" y="4112322"/>
            <a:ext cx="9654033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58E5A-572F-E7C4-3033-DBE0C163F60C}"/>
              </a:ext>
            </a:extLst>
          </p:cNvPr>
          <p:cNvSpPr txBox="1"/>
          <p:nvPr/>
        </p:nvSpPr>
        <p:spPr>
          <a:xfrm>
            <a:off x="67323" y="4098956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RECALL:</a:t>
            </a:r>
          </a:p>
        </p:txBody>
      </p:sp>
    </p:spTree>
    <p:extLst>
      <p:ext uri="{BB962C8B-B14F-4D97-AF65-F5344CB8AC3E}">
        <p14:creationId xmlns:p14="http://schemas.microsoft.com/office/powerpoint/2010/main" val="1453098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D81392-A418-CE97-ABE2-E40F79275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20" y="684267"/>
            <a:ext cx="9775506" cy="3330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4BEE3-05F6-8DE4-FEDC-FD59840F8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967" y="1879709"/>
            <a:ext cx="927100" cy="469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A4A200-B8FD-04F5-966B-E556F3D48B6A}"/>
              </a:ext>
            </a:extLst>
          </p:cNvPr>
          <p:cNvSpPr txBox="1"/>
          <p:nvPr/>
        </p:nvSpPr>
        <p:spPr>
          <a:xfrm>
            <a:off x="8609067" y="1580168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00" dirty="0"/>
          </a:p>
          <a:p>
            <a:r>
              <a:rPr lang="en-US" sz="1100" dirty="0"/>
              <a:t>SE=standard error of the sample</a:t>
            </a:r>
          </a:p>
          <a:p>
            <a:r>
              <a:rPr lang="en-US" sz="1100" dirty="0"/>
              <a:t>sigma=sample standard deviation</a:t>
            </a:r>
          </a:p>
          <a:p>
            <a:r>
              <a:rPr lang="en-US" sz="1100" dirty="0"/>
              <a:t>n=number of samples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7DCB3C-50EC-D2D1-253E-9AE668C54421}"/>
              </a:ext>
            </a:extLst>
          </p:cNvPr>
          <p:cNvSpPr/>
          <p:nvPr/>
        </p:nvSpPr>
        <p:spPr>
          <a:xfrm>
            <a:off x="7551401" y="1694870"/>
            <a:ext cx="3095578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93A1FCC2-7779-678F-CD98-39E7EDCC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753" y="3163507"/>
            <a:ext cx="4193627" cy="174734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772306-7DD5-2232-92B3-68A13DA86816}"/>
              </a:ext>
            </a:extLst>
          </p:cNvPr>
          <p:cNvSpPr/>
          <p:nvPr/>
        </p:nvSpPr>
        <p:spPr>
          <a:xfrm>
            <a:off x="6878748" y="4308272"/>
            <a:ext cx="4301632" cy="326790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E89E23-0FFA-D25E-26E5-FD8CFC0537F5}"/>
              </a:ext>
            </a:extLst>
          </p:cNvPr>
          <p:cNvCxnSpPr>
            <a:cxnSpLocks/>
          </p:cNvCxnSpPr>
          <p:nvPr/>
        </p:nvCxnSpPr>
        <p:spPr>
          <a:xfrm>
            <a:off x="2730784" y="2154256"/>
            <a:ext cx="4147964" cy="1274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3C7EEB-7B09-3468-2932-AB32EDDCA58A}"/>
              </a:ext>
            </a:extLst>
          </p:cNvPr>
          <p:cNvSpPr txBox="1"/>
          <p:nvPr/>
        </p:nvSpPr>
        <p:spPr>
          <a:xfrm>
            <a:off x="1208690" y="304800"/>
            <a:ext cx="700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 1: calculate the standard error for each MSE in the </a:t>
            </a:r>
            <a:r>
              <a:rPr lang="en-US" b="1" dirty="0" err="1">
                <a:solidFill>
                  <a:srgbClr val="FF0000"/>
                </a:solidFill>
              </a:rPr>
              <a:t>cv.errors</a:t>
            </a:r>
            <a:r>
              <a:rPr lang="en-US" b="1" dirty="0">
                <a:solidFill>
                  <a:srgbClr val="FF0000"/>
                </a:solidFill>
              </a:rPr>
              <a:t> matrix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9CDFA3-72CF-24AB-0C3A-DFE6E00A20C9}"/>
              </a:ext>
            </a:extLst>
          </p:cNvPr>
          <p:cNvSpPr txBox="1"/>
          <p:nvPr/>
        </p:nvSpPr>
        <p:spPr>
          <a:xfrm>
            <a:off x="10524954" y="186992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Common error</a:t>
            </a:r>
          </a:p>
        </p:txBody>
      </p:sp>
    </p:spTree>
    <p:extLst>
      <p:ext uri="{BB962C8B-B14F-4D97-AF65-F5344CB8AC3E}">
        <p14:creationId xmlns:p14="http://schemas.microsoft.com/office/powerpoint/2010/main" val="325282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D81392-A418-CE97-ABE2-E40F7927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20" y="684267"/>
            <a:ext cx="9775506" cy="33306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E89E23-0FFA-D25E-26E5-FD8CFC0537F5}"/>
              </a:ext>
            </a:extLst>
          </p:cNvPr>
          <p:cNvCxnSpPr>
            <a:cxnSpLocks/>
          </p:cNvCxnSpPr>
          <p:nvPr/>
        </p:nvCxnSpPr>
        <p:spPr>
          <a:xfrm>
            <a:off x="2772826" y="2532628"/>
            <a:ext cx="4147964" cy="1274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3C7EEB-7B09-3468-2932-AB32EDDCA58A}"/>
              </a:ext>
            </a:extLst>
          </p:cNvPr>
          <p:cNvSpPr txBox="1"/>
          <p:nvPr/>
        </p:nvSpPr>
        <p:spPr>
          <a:xfrm>
            <a:off x="234617" y="210207"/>
            <a:ext cx="1132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 2: Find the model with the smallest MSE, then take all models with MSE within one standard error of that model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95141A-4E78-799F-EDE3-C0AD759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0" y="4163894"/>
            <a:ext cx="8822537" cy="2009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60AFD1-B8F9-7271-7EA3-14CCC8F82674}"/>
              </a:ext>
            </a:extLst>
          </p:cNvPr>
          <p:cNvSpPr txBox="1"/>
          <p:nvPr/>
        </p:nvSpPr>
        <p:spPr>
          <a:xfrm>
            <a:off x="234617" y="416389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RECALL: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FF7DB-157B-408C-78BA-689059E9E686}"/>
              </a:ext>
            </a:extLst>
          </p:cNvPr>
          <p:cNvSpPr/>
          <p:nvPr/>
        </p:nvSpPr>
        <p:spPr>
          <a:xfrm>
            <a:off x="3899338" y="5571320"/>
            <a:ext cx="683174" cy="291992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B047C7-9CC6-E36E-81EE-EFA833201288}"/>
              </a:ext>
            </a:extLst>
          </p:cNvPr>
          <p:cNvSpPr/>
          <p:nvPr/>
        </p:nvSpPr>
        <p:spPr>
          <a:xfrm>
            <a:off x="1178913" y="4226591"/>
            <a:ext cx="8822537" cy="19471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4B3B8C-A2C3-2DC9-2268-14CCA85F9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719" y="3714800"/>
            <a:ext cx="1241536" cy="4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79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D81392-A418-CE97-ABE2-E40F7927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20" y="684267"/>
            <a:ext cx="9775506" cy="33306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E89E23-0FFA-D25E-26E5-FD8CFC0537F5}"/>
              </a:ext>
            </a:extLst>
          </p:cNvPr>
          <p:cNvCxnSpPr>
            <a:cxnSpLocks/>
          </p:cNvCxnSpPr>
          <p:nvPr/>
        </p:nvCxnSpPr>
        <p:spPr>
          <a:xfrm>
            <a:off x="3825391" y="2942532"/>
            <a:ext cx="3489809" cy="1639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3C7EEB-7B09-3468-2932-AB32EDDCA58A}"/>
              </a:ext>
            </a:extLst>
          </p:cNvPr>
          <p:cNvSpPr txBox="1"/>
          <p:nvPr/>
        </p:nvSpPr>
        <p:spPr>
          <a:xfrm>
            <a:off x="234617" y="210207"/>
            <a:ext cx="1132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 2: Find the model with the smallest MSE, then take all models with MSE within one standard error of that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3C56F3-1FFD-2D9E-36B7-49F8E283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603" y="4582510"/>
            <a:ext cx="7772400" cy="5971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E80333-09E4-698F-E168-394AE78C9D5A}"/>
              </a:ext>
            </a:extLst>
          </p:cNvPr>
          <p:cNvSpPr txBox="1"/>
          <p:nvPr/>
        </p:nvSpPr>
        <p:spPr>
          <a:xfrm>
            <a:off x="1438603" y="5309723"/>
            <a:ext cx="4015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only those in which se_all – se_all[4] is less or equal to 1</a:t>
            </a:r>
          </a:p>
          <a:p>
            <a:endParaRPr lang="en-US" sz="1200" i="1" dirty="0"/>
          </a:p>
          <a:p>
            <a:endParaRPr lang="en-US" sz="1200" i="1" dirty="0"/>
          </a:p>
          <a:p>
            <a:endParaRPr lang="en-US" sz="1200" i="1" dirty="0"/>
          </a:p>
          <a:p>
            <a:endParaRPr lang="en-US" sz="1200" i="1" dirty="0"/>
          </a:p>
          <a:p>
            <a:r>
              <a:rPr lang="en-US" sz="1200" i="1" dirty="0"/>
              <a:t>It seems they all are!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401272-4EFC-12EB-0EE4-ED4904612D4B}"/>
              </a:ext>
            </a:extLst>
          </p:cNvPr>
          <p:cNvSpPr/>
          <p:nvPr/>
        </p:nvSpPr>
        <p:spPr>
          <a:xfrm>
            <a:off x="3100552" y="4879287"/>
            <a:ext cx="536027" cy="291992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29270E-AE21-987D-F7FC-ACE5DD0AF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24"/>
          <a:stretch/>
        </p:blipFill>
        <p:spPr>
          <a:xfrm>
            <a:off x="1517431" y="5747239"/>
            <a:ext cx="4977962" cy="5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9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D81392-A418-CE97-ABE2-E40F7927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20" y="684267"/>
            <a:ext cx="9775506" cy="33306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772306-7DD5-2232-92B3-68A13DA86816}"/>
              </a:ext>
            </a:extLst>
          </p:cNvPr>
          <p:cNvSpPr/>
          <p:nvPr/>
        </p:nvSpPr>
        <p:spPr>
          <a:xfrm>
            <a:off x="1404874" y="3102210"/>
            <a:ext cx="2385848" cy="326790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3C7EEB-7B09-3468-2932-AB32EDDCA58A}"/>
              </a:ext>
            </a:extLst>
          </p:cNvPr>
          <p:cNvSpPr txBox="1"/>
          <p:nvPr/>
        </p:nvSpPr>
        <p:spPr>
          <a:xfrm>
            <a:off x="1208690" y="304800"/>
            <a:ext cx="745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 3: from the models in this band, select the one with smallest predictors</a:t>
            </a:r>
          </a:p>
        </p:txBody>
      </p:sp>
    </p:spTree>
    <p:extLst>
      <p:ext uri="{BB962C8B-B14F-4D97-AF65-F5344CB8AC3E}">
        <p14:creationId xmlns:p14="http://schemas.microsoft.com/office/powerpoint/2010/main" val="355289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essential guide to bootstrapping in SAS - The DO Loop">
            <a:extLst>
              <a:ext uri="{FF2B5EF4-FFF2-40B4-BE49-F238E27FC236}">
                <a16:creationId xmlns:a16="http://schemas.microsoft.com/office/drawing/2014/main" id="{C54C3963-F2EC-3CB0-FD99-2DCED67E7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31" y="3092679"/>
            <a:ext cx="8581292" cy="353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FD1A9-8375-72DA-9FB6-267B55D8EFBC}"/>
              </a:ext>
            </a:extLst>
          </p:cNvPr>
          <p:cNvSpPr txBox="1"/>
          <p:nvPr/>
        </p:nvSpPr>
        <p:spPr>
          <a:xfrm>
            <a:off x="8288215" y="6625758"/>
            <a:ext cx="82647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blogs.sas.com</a:t>
            </a:r>
            <a:r>
              <a:rPr lang="en-US" sz="800" dirty="0"/>
              <a:t>/content/</a:t>
            </a:r>
            <a:r>
              <a:rPr lang="en-US" sz="800" dirty="0" err="1"/>
              <a:t>iml</a:t>
            </a:r>
            <a:r>
              <a:rPr lang="en-US" sz="800" dirty="0"/>
              <a:t>/2018/12/12/essential-guide-bootstrapping-</a:t>
            </a:r>
            <a:r>
              <a:rPr lang="en-US" sz="800" dirty="0" err="1"/>
              <a:t>sas.html</a:t>
            </a:r>
            <a:endParaRPr 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20AD1-4EA6-7141-4E09-1B501B2CE6E3}"/>
              </a:ext>
            </a:extLst>
          </p:cNvPr>
          <p:cNvSpPr txBox="1"/>
          <p:nvPr/>
        </p:nvSpPr>
        <p:spPr>
          <a:xfrm>
            <a:off x="7001781" y="3557172"/>
            <a:ext cx="99578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i.e., mean1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      mean2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        </a:t>
            </a:r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B5CC7B-7EF7-E3AD-946C-013A58D9E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24"/>
          <a:stretch/>
        </p:blipFill>
        <p:spPr>
          <a:xfrm>
            <a:off x="0" y="356772"/>
            <a:ext cx="9440181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D02E2F-73FA-BD86-769B-1DC11A1D7CA8}"/>
              </a:ext>
            </a:extLst>
          </p:cNvPr>
          <p:cNvSpPr txBox="1"/>
          <p:nvPr/>
        </p:nvSpPr>
        <p:spPr>
          <a:xfrm>
            <a:off x="8393722" y="5762564"/>
            <a:ext cx="35151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i.e., distribution of mean is closer to the true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population mean and doesn’t look like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sample mean from the original data!</a:t>
            </a:r>
          </a:p>
        </p:txBody>
      </p:sp>
    </p:spTree>
    <p:extLst>
      <p:ext uri="{BB962C8B-B14F-4D97-AF65-F5344CB8AC3E}">
        <p14:creationId xmlns:p14="http://schemas.microsoft.com/office/powerpoint/2010/main" val="322728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871FAE-17E5-228D-24FB-A70EA15D3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30"/>
          <a:stretch/>
        </p:blipFill>
        <p:spPr>
          <a:xfrm>
            <a:off x="332578" y="445477"/>
            <a:ext cx="8294841" cy="338796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14ADB6-A6B2-35E4-2F0A-311DDAD2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78" y="4015519"/>
            <a:ext cx="7029514" cy="909381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B467D6-0759-8D08-A699-D7897AB03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" t="61854" r="-668" b="1323"/>
          <a:stretch/>
        </p:blipFill>
        <p:spPr>
          <a:xfrm>
            <a:off x="3847335" y="4694559"/>
            <a:ext cx="8294841" cy="20462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3C1779-8B45-C9A6-3C07-A2107B5F7CED}"/>
              </a:ext>
            </a:extLst>
          </p:cNvPr>
          <p:cNvSpPr/>
          <p:nvPr/>
        </p:nvSpPr>
        <p:spPr>
          <a:xfrm>
            <a:off x="4085124" y="6283570"/>
            <a:ext cx="968400" cy="37283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4BFF1C-408F-D2B5-EB55-8EA2EE854A9E}"/>
              </a:ext>
            </a:extLst>
          </p:cNvPr>
          <p:cNvSpPr/>
          <p:nvPr/>
        </p:nvSpPr>
        <p:spPr>
          <a:xfrm>
            <a:off x="3452400" y="4413134"/>
            <a:ext cx="1224000" cy="32824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11A36B-B2D3-3F1D-C376-222037432F16}"/>
              </a:ext>
            </a:extLst>
          </p:cNvPr>
          <p:cNvSpPr/>
          <p:nvPr/>
        </p:nvSpPr>
        <p:spPr>
          <a:xfrm>
            <a:off x="5702909" y="6283570"/>
            <a:ext cx="968400" cy="3728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C3998E-FFE2-1A8B-0391-4AAA205818E7}"/>
              </a:ext>
            </a:extLst>
          </p:cNvPr>
          <p:cNvSpPr/>
          <p:nvPr/>
        </p:nvSpPr>
        <p:spPr>
          <a:xfrm>
            <a:off x="5299624" y="4413134"/>
            <a:ext cx="1371686" cy="328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30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714AE0-3ABD-654C-98CD-A45E06B82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708"/>
          <a:stretch/>
        </p:blipFill>
        <p:spPr>
          <a:xfrm>
            <a:off x="551473" y="321283"/>
            <a:ext cx="9025793" cy="3008072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BA3463-E5D6-607C-7C5D-475008BDC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47"/>
          <a:stretch/>
        </p:blipFill>
        <p:spPr>
          <a:xfrm>
            <a:off x="613648" y="3727938"/>
            <a:ext cx="10964704" cy="25673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9179F2-8AC5-A4B1-D188-38FC03DC9C86}"/>
              </a:ext>
            </a:extLst>
          </p:cNvPr>
          <p:cNvSpPr/>
          <p:nvPr/>
        </p:nvSpPr>
        <p:spPr>
          <a:xfrm>
            <a:off x="1618577" y="5603631"/>
            <a:ext cx="1769391" cy="2696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86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C16E2C-274A-7476-5C74-52D7E432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39" y="252372"/>
            <a:ext cx="8343728" cy="592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19923-B55B-A80A-FF14-0927222D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27" y="6172526"/>
            <a:ext cx="6622073" cy="598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4079BA-1530-A649-4BB9-62879C6CB111}"/>
              </a:ext>
            </a:extLst>
          </p:cNvPr>
          <p:cNvSpPr txBox="1"/>
          <p:nvPr/>
        </p:nvSpPr>
        <p:spPr>
          <a:xfrm>
            <a:off x="6900619" y="6345871"/>
            <a:ext cx="378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based on bootstrap mean and 95% CI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A2CBF-1EDE-1BF7-273C-81BECEFE5758}"/>
              </a:ext>
            </a:extLst>
          </p:cNvPr>
          <p:cNvSpPr txBox="1"/>
          <p:nvPr/>
        </p:nvSpPr>
        <p:spPr>
          <a:xfrm>
            <a:off x="10524954" y="186992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Common error</a:t>
            </a:r>
          </a:p>
        </p:txBody>
      </p:sp>
    </p:spTree>
    <p:extLst>
      <p:ext uri="{BB962C8B-B14F-4D97-AF65-F5344CB8AC3E}">
        <p14:creationId xmlns:p14="http://schemas.microsoft.com/office/powerpoint/2010/main" val="358408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1EB6D5B-108C-C95D-D310-A1302C257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46" y="371658"/>
            <a:ext cx="7772400" cy="6114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4ADCD-12B9-D01D-FD6D-92A8425A8BDB}"/>
              </a:ext>
            </a:extLst>
          </p:cNvPr>
          <p:cNvSpPr txBox="1"/>
          <p:nvPr/>
        </p:nvSpPr>
        <p:spPr>
          <a:xfrm>
            <a:off x="8546123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bookdown.org</a:t>
            </a:r>
            <a:r>
              <a:rPr lang="en-US" sz="1200" dirty="0"/>
              <a:t>/</a:t>
            </a:r>
            <a:r>
              <a:rPr lang="en-US" sz="1200" dirty="0" err="1"/>
              <a:t>jgscott</a:t>
            </a:r>
            <a:r>
              <a:rPr lang="en-US" sz="1200" dirty="0"/>
              <a:t>/DSGI/the-</a:t>
            </a:r>
            <a:r>
              <a:rPr lang="en-US" sz="1200" dirty="0" err="1"/>
              <a:t>bootstrap.html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897CA-67F5-E8BE-D2D5-D99AFF2EEBD8}"/>
              </a:ext>
            </a:extLst>
          </p:cNvPr>
          <p:cNvSpPr txBox="1"/>
          <p:nvPr/>
        </p:nvSpPr>
        <p:spPr>
          <a:xfrm>
            <a:off x="187569" y="18699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the histogram represents!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5F17C-B9BF-0F37-7CD5-10F840580D38}"/>
              </a:ext>
            </a:extLst>
          </p:cNvPr>
          <p:cNvSpPr txBox="1"/>
          <p:nvPr/>
        </p:nvSpPr>
        <p:spPr>
          <a:xfrm>
            <a:off x="10524954" y="186992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Common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F897E-9974-4157-1910-0D5B219357E6}"/>
              </a:ext>
            </a:extLst>
          </p:cNvPr>
          <p:cNvSpPr txBox="1"/>
          <p:nvPr/>
        </p:nvSpPr>
        <p:spPr>
          <a:xfrm>
            <a:off x="690034" y="5148677"/>
            <a:ext cx="4125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sampling distribution of our test statistic!</a:t>
            </a:r>
          </a:p>
          <a:p>
            <a:r>
              <a:rPr lang="en-US" b="1" dirty="0">
                <a:highlight>
                  <a:srgbClr val="FFFF00"/>
                </a:highlight>
              </a:rPr>
              <a:t>Gives us information about the center as </a:t>
            </a:r>
          </a:p>
          <a:p>
            <a:r>
              <a:rPr lang="en-US" b="1" dirty="0">
                <a:highlight>
                  <a:srgbClr val="FFFF00"/>
                </a:highlight>
              </a:rPr>
              <a:t>well as the spread of the estimates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F54C88-C435-82B5-4D6B-35F379C6390C}"/>
              </a:ext>
            </a:extLst>
          </p:cNvPr>
          <p:cNvCxnSpPr/>
          <p:nvPr/>
        </p:nvCxnSpPr>
        <p:spPr>
          <a:xfrm>
            <a:off x="5826369" y="4865077"/>
            <a:ext cx="0" cy="1465385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90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5EEA-058A-61C0-833E-9C491A685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EB5E23-E522-65F1-DF8D-CF66E92D8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Out of 15</a:t>
            </a:r>
          </a:p>
        </p:txBody>
      </p:sp>
    </p:spTree>
    <p:extLst>
      <p:ext uri="{BB962C8B-B14F-4D97-AF65-F5344CB8AC3E}">
        <p14:creationId xmlns:p14="http://schemas.microsoft.com/office/powerpoint/2010/main" val="2742675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application&#10;&#10;Description automatically generated">
            <a:extLst>
              <a:ext uri="{FF2B5EF4-FFF2-40B4-BE49-F238E27FC236}">
                <a16:creationId xmlns:a16="http://schemas.microsoft.com/office/drawing/2014/main" id="{4F0CBCB7-3661-428C-389E-9A5C98C8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72" y="138579"/>
            <a:ext cx="9343565" cy="5554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762FA6-5361-56E3-F5EC-DB7EA3CE552F}"/>
              </a:ext>
            </a:extLst>
          </p:cNvPr>
          <p:cNvSpPr txBox="1"/>
          <p:nvPr/>
        </p:nvSpPr>
        <p:spPr>
          <a:xfrm>
            <a:off x="652997" y="4471287"/>
            <a:ext cx="2734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47 observations, leave out 1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46!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7FD6E-5A23-9F98-6ACA-6EEA69D55A3B}"/>
              </a:ext>
            </a:extLst>
          </p:cNvPr>
          <p:cNvSpPr txBox="1"/>
          <p:nvPr/>
        </p:nvSpPr>
        <p:spPr>
          <a:xfrm>
            <a:off x="652997" y="4897567"/>
            <a:ext cx="1459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Leave-1-out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1!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6AB47-36FC-328E-100E-8B9AA5877686}"/>
              </a:ext>
            </a:extLst>
          </p:cNvPr>
          <p:cNvSpPr txBox="1"/>
          <p:nvPr/>
        </p:nvSpPr>
        <p:spPr>
          <a:xfrm>
            <a:off x="652997" y="5385403"/>
            <a:ext cx="3980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Folds would be = the number of observations </a:t>
            </a:r>
            <a:r>
              <a:rPr lang="en-US" sz="1400" dirty="0">
                <a:sym typeface="Wingdings" pitchFamily="2" charset="2"/>
              </a:rPr>
              <a:t> 47!</a:t>
            </a:r>
            <a:endParaRPr lang="en-US" sz="1400" dirty="0"/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847F3992-900C-0A03-B3E1-ACC8F90D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94" y="3284512"/>
            <a:ext cx="5377416" cy="34754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5509DA-9C84-8A33-8803-434F8907889F}"/>
              </a:ext>
            </a:extLst>
          </p:cNvPr>
          <p:cNvSpPr/>
          <p:nvPr/>
        </p:nvSpPr>
        <p:spPr>
          <a:xfrm>
            <a:off x="7221416" y="6370368"/>
            <a:ext cx="4887594" cy="304800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484AC-8703-49D4-B2F1-6A543FAA2DBB}"/>
              </a:ext>
            </a:extLst>
          </p:cNvPr>
          <p:cNvSpPr txBox="1"/>
          <p:nvPr/>
        </p:nvSpPr>
        <p:spPr>
          <a:xfrm>
            <a:off x="7514611" y="3791236"/>
            <a:ext cx="459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544FF"/>
                </a:solidFill>
                <a:cs typeface="Angsana New" panose="02020603050405020304" pitchFamily="18" charset="-34"/>
              </a:rPr>
              <a:t>Note: ?cv.glm to find out info about </a:t>
            </a:r>
            <a:r>
              <a:rPr lang="en-US" b="1" dirty="0">
                <a:solidFill>
                  <a:srgbClr val="3544FF"/>
                </a:solidFill>
                <a:cs typeface="Angsana New" panose="02020603050405020304" pitchFamily="18" charset="-34"/>
              </a:rPr>
              <a:t>arguments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B616B8-A9FB-6D18-DA82-59BE78C78A69}"/>
              </a:ext>
            </a:extLst>
          </p:cNvPr>
          <p:cNvSpPr/>
          <p:nvPr/>
        </p:nvSpPr>
        <p:spPr>
          <a:xfrm>
            <a:off x="6731594" y="3176954"/>
            <a:ext cx="5460406" cy="3582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52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428</Words>
  <Application>Microsoft Macintosh PowerPoint</Application>
  <PresentationFormat>Widescreen</PresentationFormat>
  <Paragraphs>67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Google Sans</vt:lpstr>
      <vt:lpstr>Helvetica</vt:lpstr>
      <vt:lpstr>Office Theme 2013 - 2022</vt:lpstr>
      <vt:lpstr>ASSIGNMENT 2</vt:lpstr>
      <vt:lpstr>Question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2</vt:lpstr>
      <vt:lpstr>PowerPoint Presentation</vt:lpstr>
      <vt:lpstr>PowerPoint Presentation</vt:lpstr>
      <vt:lpstr>PowerPoint Presentation</vt:lpstr>
      <vt:lpstr>Question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</dc:title>
  <dc:creator>Julia Gallucci</dc:creator>
  <cp:lastModifiedBy>Julia Gallucci</cp:lastModifiedBy>
  <cp:revision>6</cp:revision>
  <dcterms:created xsi:type="dcterms:W3CDTF">2023-03-01T18:49:27Z</dcterms:created>
  <dcterms:modified xsi:type="dcterms:W3CDTF">2023-03-08T19:09:47Z</dcterms:modified>
</cp:coreProperties>
</file>